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85" r:id="rId3"/>
    <p:sldId id="266" r:id="rId4"/>
    <p:sldId id="256" r:id="rId5"/>
    <p:sldId id="258" r:id="rId6"/>
    <p:sldId id="282" r:id="rId7"/>
    <p:sldId id="257" r:id="rId8"/>
    <p:sldId id="259" r:id="rId9"/>
    <p:sldId id="260" r:id="rId10"/>
    <p:sldId id="261" r:id="rId11"/>
    <p:sldId id="262" r:id="rId12"/>
    <p:sldId id="264" r:id="rId13"/>
    <p:sldId id="283" r:id="rId14"/>
    <p:sldId id="265" r:id="rId15"/>
    <p:sldId id="267" r:id="rId16"/>
    <p:sldId id="284" r:id="rId17"/>
    <p:sldId id="287" r:id="rId18"/>
    <p:sldId id="275" r:id="rId19"/>
    <p:sldId id="286" r:id="rId20"/>
    <p:sldId id="276" r:id="rId21"/>
    <p:sldId id="26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22D"/>
    <a:srgbClr val="F4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5061"/>
  </p:normalViewPr>
  <p:slideViewPr>
    <p:cSldViewPr snapToGrid="0" snapToObjects="1">
      <p:cViewPr varScale="1">
        <p:scale>
          <a:sx n="93" d="100"/>
          <a:sy n="93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E0C9B-C785-4945-BABC-D83512E97922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E809B-FA21-BB4E-8813-2B85553327F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000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Wie funktioniert der </a:t>
            </a:r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/>
              <a:t>Matching</a:t>
            </a:r>
            <a:r>
              <a:rPr lang="de-CH" dirty="0"/>
              <a:t> Algorithmus?</a:t>
            </a:r>
          </a:p>
          <a:p>
            <a:endParaRPr lang="de-CH" dirty="0"/>
          </a:p>
          <a:p>
            <a:r>
              <a:rPr lang="de-CH" dirty="0"/>
              <a:t>Was wird kalibriert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E809B-FA21-BB4E-8813-2B85553327FD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367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88E66-B18D-5B46-BA8F-C74C9616D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A83EFF-1825-4B49-A7D0-94B7D19B8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5B8DD2-D2A8-5043-B782-CEB8A0AF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E8DA8E-8578-804D-9C4D-717393D8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A49EEE-A1B9-9E47-BC38-E8813919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265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A3A86-4D1B-1242-95B3-8BC6CFFCD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2BF8C92-559E-BD43-8EED-5D8022E53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B5106-DBC0-AD46-9336-C08531C7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E44CCB-CD6C-FC44-B242-AB837F16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60872C-61AF-5542-999A-0C0BD128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4327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051EF1-4798-C84A-8500-6BBCE3C7C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A47573-25D4-604A-A117-3347A7841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FF9292-8835-FE4B-ADD3-91EDAFBF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95F031-61D7-864E-9C0C-691F06E2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DD1AFB-E573-4344-AAFD-1D07B7F4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5881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62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1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80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95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41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72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AFD97-7459-9743-BFD3-61E80AE1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FD5E9-226A-4644-B40B-C8C56317F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D9AA0E-3FF7-2743-9D1D-D83E6BED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F2027C-14E5-E346-A0D1-BB39C4C3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7B5FD2-93CF-1A4B-B80D-F6C17DF4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360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84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893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8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E8C04-C6A0-7F48-8D5B-BD70B15F2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AF9CAA-2ED5-F148-8D3F-906D28120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DF936E-FBB2-1949-B6B1-4791F4683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59F40E-E1D1-AE47-BE38-6343352F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D7B4B1-5630-C448-8712-5261D807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36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F2A4E1-E789-ED4F-BC8D-2D3F25F0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12C4C0-46B6-1747-BDFB-12A24D043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C48780-0C24-6A48-990E-CA979FC00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B29B93-23F7-F743-96D3-3C267EF5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96D985-DFC5-A342-BEE3-1E3F68EF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9B9039-0474-A44B-88CB-19EDDB6F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8350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F1FD4-8E16-CD45-BC20-07F8E7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932383-55A6-5146-B372-896C8E0D6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8F0D84-8C98-3847-B34E-ADFB309EA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72BB310-A4A2-BB41-936B-5E8709E9B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BFBC2A6-5802-074C-90ED-DE5E436B08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3ECD19-AE88-1943-96F7-61BFB4F8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D0F453-CD74-AD44-AB7C-B1F67B832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73072E6-E97B-C14F-9F22-1C85EEA3F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177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C95C5-BE69-114D-8587-02EEF6A5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23C551-ACB2-D74F-A930-DB0AB007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AA7B8E-DF4D-0F40-8BD4-C60DBA9CD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898EA1-4E06-2B4C-855F-3377F36F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6675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E30313-334C-EA4F-8827-97D7EC7F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7848B6B-73E2-054B-8600-D72D9681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322A41-6F37-D041-A5B5-B15CEC8BF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549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862FEE-8F43-1F46-9781-6F88ECC5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9EE8B6-A635-8D44-8A75-4C8EBF380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9783809-9A69-3440-B40D-636EA9BE1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9600DC9-4320-754A-83E9-4FED583A1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81EF29-56F0-2347-B0AB-D45BED8D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1BCD7EC-09BD-CA45-A518-FEFAC8EA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797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9653-FD60-204A-B4AF-1E0ED599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D72073F-BF16-DF40-9D4D-77596F1A1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7C3A81-F59C-7648-9E86-004556B49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599AEE-54CB-3646-BE31-E25973C69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B24B84-45A3-0540-B9F7-3BCB1E36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0DC71-0800-3C43-935B-306B5503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038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86BB18F-DF8B-9040-9BA6-93E6C0C6A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FF9A359-866E-EB4A-A471-34969CE35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886637-8C17-BA46-A71D-871B44312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03614-2661-4841-9D60-EA7BA456FBA8}" type="datetimeFigureOut">
              <a:rPr lang="de-CH" smtClean="0"/>
              <a:t>11.12.19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BBDBD0-7D67-B846-A90C-EA08B801E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0F2DF1-057C-3546-93A3-8A23A0B5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34444-6C12-8447-8C24-99E609B7CC4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483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7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5.jpe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646" y="1872138"/>
            <a:ext cx="8576709" cy="3614270"/>
            <a:chOff x="0" y="0"/>
            <a:chExt cx="17153417" cy="7228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7184"/>
              <a:ext cx="17153417" cy="3154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4107"/>
                </a:lnSpc>
                <a:defRPr/>
              </a:pPr>
              <a:r>
                <a:rPr lang="en-US" sz="3734" b="1" spc="421" dirty="0">
                  <a:solidFill>
                    <a:srgbClr val="F2FAFF"/>
                  </a:solidFill>
                  <a:latin typeface="Roboto Condensed"/>
                </a:rPr>
                <a:t>3D-POSITIONSBESTIMMUNG MIT SENSOR FUSION-BASIERTEN ALGORITHMEN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55952" y="5793788"/>
              <a:ext cx="14841513" cy="143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>
                  <a:solidFill>
                    <a:srgbClr val="F2FAFF"/>
                  </a:solidFill>
                  <a:latin typeface="Roboto"/>
                </a:rPr>
                <a:t>Präsentiert von Riccardo Feingold</a:t>
              </a:r>
            </a:p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>
                  <a:solidFill>
                    <a:srgbClr val="F2FAFF"/>
                  </a:solidFill>
                  <a:latin typeface="Roboto"/>
                </a:rPr>
                <a:t>13.12.19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84917" y="0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1484917" y="5050294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</p:grpSp>
    </p:spTree>
    <p:extLst>
      <p:ext uri="{BB962C8B-B14F-4D97-AF65-F5344CB8AC3E}">
        <p14:creationId xmlns:p14="http://schemas.microsoft.com/office/powerpoint/2010/main" val="1452738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fik 25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CC398619-AD0D-1F4A-830B-37B7E494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7"/>
          <a:stretch/>
        </p:blipFill>
        <p:spPr>
          <a:xfrm>
            <a:off x="397096" y="2065299"/>
            <a:ext cx="3810000" cy="3261485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63896" y="2799681"/>
            <a:ext cx="4368609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GPS MODUL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63896" y="5685934"/>
            <a:ext cx="4368609" cy="36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BAROMETER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692400" y="3479179"/>
            <a:ext cx="1911601" cy="2206754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sp>
        <p:nvSpPr>
          <p:cNvPr id="10" name="TextBox 10"/>
          <p:cNvSpPr txBox="1"/>
          <p:nvPr/>
        </p:nvSpPr>
        <p:spPr>
          <a:xfrm>
            <a:off x="685801" y="176219"/>
            <a:ext cx="703746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Map Matching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 dirty="0" err="1">
                <a:solidFill>
                  <a:srgbClr val="244357"/>
                </a:solidFill>
                <a:latin typeface="Roboto"/>
              </a:rPr>
              <a:t>Abteilung</a:t>
            </a:r>
            <a:r>
              <a:rPr lang="en-US" sz="1000" spc="105" dirty="0">
                <a:solidFill>
                  <a:srgbClr val="244357"/>
                </a:solidFill>
                <a:latin typeface="Roboto"/>
              </a:rPr>
              <a:t>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 dirty="0" err="1">
                <a:solidFill>
                  <a:srgbClr val="244357"/>
                </a:solidFill>
                <a:latin typeface="Roboto"/>
              </a:rPr>
              <a:t>Klasse</a:t>
            </a:r>
            <a:r>
              <a:rPr lang="en-US" sz="1000" spc="105" dirty="0">
                <a:solidFill>
                  <a:srgbClr val="244357"/>
                </a:solidFill>
                <a:latin typeface="Roboto"/>
              </a:rPr>
              <a:t> M20c</a:t>
            </a: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89FF2B5B-D657-9844-AF31-9C29D49CDCFA}"/>
              </a:ext>
            </a:extLst>
          </p:cNvPr>
          <p:cNvSpPr txBox="1"/>
          <p:nvPr/>
        </p:nvSpPr>
        <p:spPr>
          <a:xfrm>
            <a:off x="6604000" y="1573382"/>
            <a:ext cx="4538921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7.358523, 46.909832</a:t>
            </a:r>
          </a:p>
        </p:txBody>
      </p:sp>
      <p:pic>
        <p:nvPicPr>
          <p:cNvPr id="42" name="Grafik 41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DF511C98-C518-A446-A2DA-CB74BE7D5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6" y="1516784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43" name="TextBox 7">
            <a:extLst>
              <a:ext uri="{FF2B5EF4-FFF2-40B4-BE49-F238E27FC236}">
                <a16:creationId xmlns:a16="http://schemas.microsoft.com/office/drawing/2014/main" id="{AFEDCDC2-06CA-BD4F-8741-E7EC1BE4C81C}"/>
              </a:ext>
            </a:extLst>
          </p:cNvPr>
          <p:cNvSpPr txBox="1"/>
          <p:nvPr/>
        </p:nvSpPr>
        <p:spPr>
          <a:xfrm>
            <a:off x="6604000" y="1573382"/>
            <a:ext cx="4560186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7.358523, 46.909824</a:t>
            </a:r>
          </a:p>
        </p:txBody>
      </p:sp>
      <p:pic>
        <p:nvPicPr>
          <p:cNvPr id="46" name="Grafik 45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B5645CF0-6277-5F4B-B84B-BA2CAC750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52" name="Grafik 51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99E13239-8480-6642-9B9B-BE42892B77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47" name="TextBox 7">
            <a:extLst>
              <a:ext uri="{FF2B5EF4-FFF2-40B4-BE49-F238E27FC236}">
                <a16:creationId xmlns:a16="http://schemas.microsoft.com/office/drawing/2014/main" id="{FC27877E-B24E-464E-B884-03BCA3931B81}"/>
              </a:ext>
            </a:extLst>
          </p:cNvPr>
          <p:cNvSpPr txBox="1"/>
          <p:nvPr/>
        </p:nvSpPr>
        <p:spPr>
          <a:xfrm>
            <a:off x="6604000" y="1573382"/>
            <a:ext cx="4538921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7.35852, 46.909797</a:t>
            </a:r>
          </a:p>
        </p:txBody>
      </p:sp>
      <p:sp>
        <p:nvSpPr>
          <p:cNvPr id="53" name="TextBox 7">
            <a:extLst>
              <a:ext uri="{FF2B5EF4-FFF2-40B4-BE49-F238E27FC236}">
                <a16:creationId xmlns:a16="http://schemas.microsoft.com/office/drawing/2014/main" id="{C7FD1F1E-7CEB-E640-B9EA-C8D944D6328B}"/>
              </a:ext>
            </a:extLst>
          </p:cNvPr>
          <p:cNvSpPr txBox="1"/>
          <p:nvPr/>
        </p:nvSpPr>
        <p:spPr>
          <a:xfrm>
            <a:off x="6604000" y="157338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7.35854, 46.909798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1621903D-8254-3B47-80FC-71314172DEC7}"/>
              </a:ext>
            </a:extLst>
          </p:cNvPr>
          <p:cNvSpPr txBox="1"/>
          <p:nvPr/>
        </p:nvSpPr>
        <p:spPr>
          <a:xfrm>
            <a:off x="6604000" y="1968835"/>
            <a:ext cx="4602716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Fixpunkt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7.358513, 46.909774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226032C7-587E-5648-A9F3-CB6A8B6D476B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499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6" name="TextBox 7">
            <a:extLst>
              <a:ext uri="{FF2B5EF4-FFF2-40B4-BE49-F238E27FC236}">
                <a16:creationId xmlns:a16="http://schemas.microsoft.com/office/drawing/2014/main" id="{399EE60D-49A6-DD4B-9A26-C98A8F3FB4D0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500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A48DDEB7-80D6-BC4B-9421-76D2DC2D8A52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501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8" name="TextBox 7">
            <a:extLst>
              <a:ext uri="{FF2B5EF4-FFF2-40B4-BE49-F238E27FC236}">
                <a16:creationId xmlns:a16="http://schemas.microsoft.com/office/drawing/2014/main" id="{9A0F7558-8D8F-A448-B345-FF58569E9A0B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503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59" name="TextBox 7">
            <a:extLst>
              <a:ext uri="{FF2B5EF4-FFF2-40B4-BE49-F238E27FC236}">
                <a16:creationId xmlns:a16="http://schemas.microsoft.com/office/drawing/2014/main" id="{DA4FCC71-D431-204D-8289-B896E7536317}"/>
              </a:ext>
            </a:extLst>
          </p:cNvPr>
          <p:cNvSpPr txBox="1"/>
          <p:nvPr/>
        </p:nvSpPr>
        <p:spPr>
          <a:xfrm>
            <a:off x="6604000" y="1573382"/>
            <a:ext cx="4623981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7ED857"/>
                </a:solidFill>
                <a:latin typeface="Roboto Condensed"/>
              </a:rPr>
              <a:t>Position: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7.358513, 46.909774</a:t>
            </a:r>
          </a:p>
        </p:txBody>
      </p:sp>
      <p:sp>
        <p:nvSpPr>
          <p:cNvPr id="60" name="TextBox 7">
            <a:extLst>
              <a:ext uri="{FF2B5EF4-FFF2-40B4-BE49-F238E27FC236}">
                <a16:creationId xmlns:a16="http://schemas.microsoft.com/office/drawing/2014/main" id="{B196E827-EF93-5743-8FFE-62F7840ECE92}"/>
              </a:ext>
            </a:extLst>
          </p:cNvPr>
          <p:cNvSpPr txBox="1"/>
          <p:nvPr/>
        </p:nvSpPr>
        <p:spPr>
          <a:xfrm>
            <a:off x="6604000" y="4153922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Fixpunkt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506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66" name="TextBox 7">
            <a:extLst>
              <a:ext uri="{FF2B5EF4-FFF2-40B4-BE49-F238E27FC236}">
                <a16:creationId xmlns:a16="http://schemas.microsoft.com/office/drawing/2014/main" id="{1D4BD92D-0549-B249-9E79-18D067DF05A9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92D050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92D050"/>
                </a:solidFill>
                <a:latin typeface="Roboto Condensed"/>
              </a:rPr>
              <a:t>: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506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pic>
        <p:nvPicPr>
          <p:cNvPr id="65" name="Grafik 6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6945577-D044-C146-8ED7-239F5A1164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4574089"/>
            <a:ext cx="3751063" cy="1942858"/>
          </a:xfrm>
          <a:prstGeom prst="rect">
            <a:avLst/>
          </a:prstGeom>
        </p:spPr>
      </p:pic>
      <p:pic>
        <p:nvPicPr>
          <p:cNvPr id="68" name="Grafik 67" descr="Ein Bild, das Elektronik, Computer enthält.&#10;&#10;Automatisch generierte Beschreibung">
            <a:extLst>
              <a:ext uri="{FF2B5EF4-FFF2-40B4-BE49-F238E27FC236}">
                <a16:creationId xmlns:a16="http://schemas.microsoft.com/office/drawing/2014/main" id="{61E4B79E-3905-9448-83AF-2E0206CC25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516800"/>
            <a:ext cx="3810000" cy="3810000"/>
          </a:xfrm>
          <a:prstGeom prst="rect">
            <a:avLst/>
          </a:prstGeom>
          <a:solidFill>
            <a:srgbClr val="F2FBFF"/>
          </a:solidFill>
        </p:spPr>
      </p:pic>
      <p:sp>
        <p:nvSpPr>
          <p:cNvPr id="69" name="TextBox 7">
            <a:extLst>
              <a:ext uri="{FF2B5EF4-FFF2-40B4-BE49-F238E27FC236}">
                <a16:creationId xmlns:a16="http://schemas.microsoft.com/office/drawing/2014/main" id="{CAE92490-AA29-E24C-AD03-8BCA9B5B3897}"/>
              </a:ext>
            </a:extLst>
          </p:cNvPr>
          <p:cNvSpPr txBox="1"/>
          <p:nvPr/>
        </p:nvSpPr>
        <p:spPr>
          <a:xfrm>
            <a:off x="6604000" y="3768831"/>
            <a:ext cx="4368609" cy="360163"/>
          </a:xfrm>
          <a:prstGeom prst="rect">
            <a:avLst/>
          </a:prstGeom>
          <a:solidFill>
            <a:srgbClr val="F2FBFF"/>
          </a:solidFill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de-DE" sz="2400" b="1" spc="59" dirty="0">
                <a:solidFill>
                  <a:srgbClr val="244357"/>
                </a:solidFill>
                <a:latin typeface="Roboto Condensed"/>
              </a:rPr>
              <a:t>Höhe</a:t>
            </a: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507 </a:t>
            </a:r>
            <a:r>
              <a:rPr lang="en-US" sz="2400" spc="59" dirty="0" err="1">
                <a:solidFill>
                  <a:srgbClr val="244357"/>
                </a:solidFill>
                <a:latin typeface="Roboto Condensed"/>
              </a:rPr>
              <a:t>m.ü.M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.</a:t>
            </a: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id="{14594404-A567-7847-A1E9-0E7955960C0D}"/>
              </a:ext>
            </a:extLst>
          </p:cNvPr>
          <p:cNvSpPr txBox="1"/>
          <p:nvPr/>
        </p:nvSpPr>
        <p:spPr>
          <a:xfrm>
            <a:off x="6604000" y="1573382"/>
            <a:ext cx="4602716" cy="348942"/>
          </a:xfrm>
          <a:prstGeom prst="rect">
            <a:avLst/>
          </a:prstGeom>
          <a:solidFill>
            <a:srgbClr val="F2FBFF"/>
          </a:solidFill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2856"/>
              </a:lnSpc>
            </a:pPr>
            <a:r>
              <a:rPr lang="en-US" sz="2400" b="1" spc="59" dirty="0">
                <a:solidFill>
                  <a:srgbClr val="244357"/>
                </a:solidFill>
                <a:latin typeface="Roboto Condensed"/>
              </a:rPr>
              <a:t>Position: </a:t>
            </a:r>
            <a:r>
              <a:rPr lang="en-US" sz="2400" spc="59" dirty="0">
                <a:solidFill>
                  <a:srgbClr val="244357"/>
                </a:solidFill>
                <a:latin typeface="Roboto Condensed"/>
              </a:rPr>
              <a:t>7.358515, 46.909776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800475" y="1287061"/>
            <a:ext cx="1695450" cy="1695450"/>
          </a:xfrm>
          <a:prstGeom prst="rect">
            <a:avLst/>
          </a:prstGeom>
          <a:effectLst>
            <a:outerShdw blurRad="38100" dist="50800" dir="5400000" algn="ctr" rotWithShape="0">
              <a:schemeClr val="tx1">
                <a:alpha val="36000"/>
              </a:schemeClr>
            </a:outerShdw>
          </a:effectLst>
        </p:spPr>
      </p:pic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F9EDF5E5-C1E1-4147-8DB3-DF5ACFFC1EF0}"/>
              </a:ext>
            </a:extLst>
          </p:cNvPr>
          <p:cNvSpPr/>
          <p:nvPr/>
        </p:nvSpPr>
        <p:spPr>
          <a:xfrm>
            <a:off x="4205999" y="1168361"/>
            <a:ext cx="7277163" cy="50922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313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79"/>
            </p:par>
          </p:childTnLst>
        </p:cTn>
      </p:par>
    </p:tnLst>
    <p:bldLst>
      <p:bldP spid="43" grpId="0" animBg="1"/>
      <p:bldP spid="47" grpId="0" animBg="1"/>
      <p:bldP spid="53" grpId="0" animBg="1"/>
      <p:bldP spid="54" grpId="0" animBg="1"/>
      <p:bldP spid="54" grpId="1" animBg="1"/>
      <p:bldP spid="56" grpId="0" animBg="1"/>
      <p:bldP spid="57" grpId="0" animBg="1"/>
      <p:bldP spid="58" grpId="0" animBg="1"/>
      <p:bldP spid="59" grpId="0" animBg="1"/>
      <p:bldP spid="60" grpId="0" animBg="1"/>
      <p:bldP spid="60" grpId="1" animBg="1"/>
      <p:bldP spid="66" grpId="0" animBg="1"/>
      <p:bldP spid="69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5801" y="1783580"/>
            <a:ext cx="4775179" cy="38649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45552" y="1987982"/>
            <a:ext cx="6646448" cy="34561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176219"/>
            <a:ext cx="4096886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Filtering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1063086"/>
            <a:ext cx="3671388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630"/>
              </a:lnSpc>
              <a:defRPr/>
            </a:pPr>
            <a:r>
              <a:rPr lang="de-CH" sz="3050" b="1" spc="76" dirty="0">
                <a:solidFill>
                  <a:srgbClr val="244357"/>
                </a:solidFill>
                <a:latin typeface="Roboto Condensed"/>
              </a:rPr>
              <a:t>Mein eigener Filter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</p:spTree>
    <p:extLst>
      <p:ext uri="{BB962C8B-B14F-4D97-AF65-F5344CB8AC3E}">
        <p14:creationId xmlns:p14="http://schemas.microsoft.com/office/powerpoint/2010/main" val="34927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67852"/>
            <a:ext cx="8513618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Messungen</a:t>
            </a: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 </a:t>
            </a: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mit</a:t>
            </a: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 Sensor-Fusion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385" b="385"/>
          <a:stretch>
            <a:fillRect/>
          </a:stretch>
        </p:blipFill>
        <p:spPr>
          <a:xfrm>
            <a:off x="1834719" y="982522"/>
            <a:ext cx="8203753" cy="5281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0CB2D29-EEDD-4F4B-9700-08FC783F6382}"/>
                  </a:ext>
                </a:extLst>
              </p:cNvPr>
              <p:cNvSpPr txBox="1"/>
              <p:nvPr/>
            </p:nvSpPr>
            <p:spPr>
              <a:xfrm>
                <a:off x="7363724" y="1631122"/>
                <a:ext cx="3671388" cy="5214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defTabSz="609630">
                  <a:lnSpc>
                    <a:spcPts val="3630"/>
                  </a:lnSpc>
                  <a:defRPr/>
                </a:pPr>
                <a14:m>
                  <m:oMath xmlns:m="http://schemas.openxmlformats.org/officeDocument/2006/math">
                    <m:r>
                      <a:rPr lang="de-CH" sz="6000" b="1" i="1" spc="76" smtClean="0">
                        <a:solidFill>
                          <a:srgbClr val="2443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de-CH" sz="6000" b="1" spc="76" dirty="0">
                    <a:solidFill>
                      <a:srgbClr val="244357"/>
                    </a:solidFill>
                    <a:latin typeface="Roboto Condensed"/>
                  </a:rPr>
                  <a:t>1.3 m</a:t>
                </a:r>
              </a:p>
            </p:txBody>
          </p:sp>
        </mc:Choice>
        <mc:Fallback xmlns=""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0CB2D29-EEDD-4F4B-9700-08FC783F6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724" y="1631122"/>
                <a:ext cx="3671388" cy="521425"/>
              </a:xfrm>
              <a:prstGeom prst="rect">
                <a:avLst/>
              </a:prstGeom>
              <a:blipFill>
                <a:blip r:embed="rId4"/>
                <a:stretch>
                  <a:fillRect l="-7586" t="-114286" b="-85714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FCD2B34-4379-1E43-8373-3DDC9CFBACE6}"/>
              </a:ext>
            </a:extLst>
          </p:cNvPr>
          <p:cNvCxnSpPr/>
          <p:nvPr/>
        </p:nvCxnSpPr>
        <p:spPr>
          <a:xfrm>
            <a:off x="4184073" y="1631122"/>
            <a:ext cx="0" cy="751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843C132-13CD-AA41-B0DC-473BCC25320E}"/>
              </a:ext>
            </a:extLst>
          </p:cNvPr>
          <p:cNvCxnSpPr/>
          <p:nvPr/>
        </p:nvCxnSpPr>
        <p:spPr>
          <a:xfrm>
            <a:off x="8172978" y="2537994"/>
            <a:ext cx="0" cy="751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DA2BC2B-E802-EA4D-8F17-3EF076CE0380}"/>
              </a:ext>
            </a:extLst>
          </p:cNvPr>
          <p:cNvSpPr/>
          <p:nvPr/>
        </p:nvSpPr>
        <p:spPr>
          <a:xfrm>
            <a:off x="6917927" y="2301249"/>
            <a:ext cx="556289" cy="5214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08967D1-B415-1045-AFB0-B239D84FD664}"/>
              </a:ext>
            </a:extLst>
          </p:cNvPr>
          <p:cNvCxnSpPr>
            <a:cxnSpLocks/>
          </p:cNvCxnSpPr>
          <p:nvPr/>
        </p:nvCxnSpPr>
        <p:spPr>
          <a:xfrm flipV="1">
            <a:off x="7135381" y="3591587"/>
            <a:ext cx="553871" cy="531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9FBA6C9-87E7-CD43-84B9-BA6F2E296F79}"/>
              </a:ext>
            </a:extLst>
          </p:cNvPr>
          <p:cNvSpPr/>
          <p:nvPr/>
        </p:nvSpPr>
        <p:spPr>
          <a:xfrm>
            <a:off x="9373914" y="4835810"/>
            <a:ext cx="775252" cy="7821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538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Und das GPS?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t="417" b="417"/>
          <a:stretch>
            <a:fillRect/>
          </a:stretch>
        </p:blipFill>
        <p:spPr>
          <a:xfrm>
            <a:off x="1834719" y="982522"/>
            <a:ext cx="8203753" cy="52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8000"/>
          </a:blip>
          <a:srcRect/>
          <a:stretch>
            <a:fillRect/>
          </a:stretch>
        </p:blipFill>
        <p:spPr>
          <a:xfrm>
            <a:off x="0" y="-632460"/>
            <a:ext cx="12192000" cy="81229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3549" y="570810"/>
            <a:ext cx="6061364" cy="562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733"/>
              </a:lnSpc>
              <a:defRPr/>
            </a:pPr>
            <a:r>
              <a:rPr lang="en-US" sz="3264" b="1" spc="81" dirty="0">
                <a:solidFill>
                  <a:srgbClr val="244357"/>
                </a:solidFill>
                <a:latin typeface="Roboto Condensed"/>
              </a:rPr>
              <a:t>2D-POSITIONSBESTIMMUNG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43549" y="1882963"/>
            <a:ext cx="5049982" cy="3092073"/>
            <a:chOff x="0" y="-95251"/>
            <a:chExt cx="10099963" cy="618414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1"/>
              <a:ext cx="10099963" cy="38200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609630">
                <a:lnSpc>
                  <a:spcPts val="15479"/>
                </a:lnSpc>
                <a:defRPr/>
              </a:pPr>
              <a:r>
                <a:rPr lang="en-US" sz="12383" b="1" dirty="0">
                  <a:solidFill>
                    <a:srgbClr val="244357"/>
                  </a:solidFill>
                  <a:latin typeface="Roboto Condensed"/>
                </a:rPr>
                <a:t>~100%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488585"/>
              <a:ext cx="9149993" cy="1600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3222"/>
                </a:lnSpc>
                <a:defRPr/>
              </a:pPr>
              <a:r>
                <a:rPr lang="en-US" sz="2423" spc="19">
                  <a:solidFill>
                    <a:srgbClr val="244357"/>
                  </a:solidFill>
                  <a:latin typeface="Roboto"/>
                </a:rPr>
                <a:t>Übereinstimmung mit der Teststrecke</a:t>
              </a: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5493531" y="1183241"/>
            <a:ext cx="6213741" cy="4994243"/>
            <a:chOff x="0" y="-1"/>
            <a:chExt cx="7467600" cy="6002021"/>
          </a:xfrm>
        </p:grpSpPr>
        <p:sp>
          <p:nvSpPr>
            <p:cNvPr id="12" name="Freeform 12"/>
            <p:cNvSpPr/>
            <p:nvPr/>
          </p:nvSpPr>
          <p:spPr>
            <a:xfrm>
              <a:off x="0" y="-1"/>
              <a:ext cx="7467600" cy="600202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1763" t="5888" r="1899" b="30141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</p:grpSp>
    </p:spTree>
    <p:extLst>
      <p:ext uri="{BB962C8B-B14F-4D97-AF65-F5344CB8AC3E}">
        <p14:creationId xmlns:p14="http://schemas.microsoft.com/office/powerpoint/2010/main" val="214076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3988506" y="2915538"/>
            <a:ext cx="1636356" cy="1636356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7C9EF">
                <a:alpha val="4980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 rot="-2700000">
            <a:off x="5277822" y="4204854"/>
            <a:ext cx="1636356" cy="1636356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5277822" y="1626222"/>
            <a:ext cx="1636356" cy="163635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86EAE9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2700000">
            <a:off x="6567138" y="2915538"/>
            <a:ext cx="1636356" cy="1636356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72390" y="72390"/>
              <a:ext cx="6205220" cy="6205220"/>
            </a:xfrm>
            <a:custGeom>
              <a:avLst/>
              <a:gdLst/>
              <a:ahLst/>
              <a:cxnLst/>
              <a:rect l="l" t="t" r="r" b="b"/>
              <a:pathLst>
                <a:path w="6205220" h="6205220">
                  <a:moveTo>
                    <a:pt x="0" y="0"/>
                  </a:moveTo>
                  <a:lnTo>
                    <a:pt x="6205220" y="0"/>
                  </a:lnTo>
                  <a:lnTo>
                    <a:pt x="6205220" y="6205220"/>
                  </a:lnTo>
                  <a:lnTo>
                    <a:pt x="0" y="6205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205220" y="6205220"/>
                  </a:moveTo>
                  <a:lnTo>
                    <a:pt x="6350000" y="6205220"/>
                  </a:lnTo>
                  <a:lnTo>
                    <a:pt x="6350000" y="6350000"/>
                  </a:lnTo>
                  <a:lnTo>
                    <a:pt x="6205220" y="6350000"/>
                  </a:lnTo>
                  <a:lnTo>
                    <a:pt x="6205220" y="62052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205220"/>
                  </a:lnTo>
                  <a:lnTo>
                    <a:pt x="0" y="6205220"/>
                  </a:lnTo>
                  <a:lnTo>
                    <a:pt x="0" y="144780"/>
                  </a:lnTo>
                  <a:close/>
                  <a:moveTo>
                    <a:pt x="0" y="6205220"/>
                  </a:moveTo>
                  <a:lnTo>
                    <a:pt x="144780" y="6205220"/>
                  </a:lnTo>
                  <a:lnTo>
                    <a:pt x="144780" y="6350000"/>
                  </a:lnTo>
                  <a:lnTo>
                    <a:pt x="0" y="6350000"/>
                  </a:lnTo>
                  <a:lnTo>
                    <a:pt x="0" y="6205220"/>
                  </a:lnTo>
                  <a:close/>
                  <a:moveTo>
                    <a:pt x="6205220" y="144780"/>
                  </a:moveTo>
                  <a:lnTo>
                    <a:pt x="6350000" y="144780"/>
                  </a:lnTo>
                  <a:lnTo>
                    <a:pt x="6350000" y="6205220"/>
                  </a:lnTo>
                  <a:lnTo>
                    <a:pt x="6205220" y="6205220"/>
                  </a:lnTo>
                  <a:lnTo>
                    <a:pt x="6205220" y="144780"/>
                  </a:lnTo>
                  <a:close/>
                  <a:moveTo>
                    <a:pt x="144780" y="6205220"/>
                  </a:moveTo>
                  <a:lnTo>
                    <a:pt x="6205220" y="6205220"/>
                  </a:lnTo>
                  <a:lnTo>
                    <a:pt x="6205220" y="6350000"/>
                  </a:lnTo>
                  <a:lnTo>
                    <a:pt x="144780" y="6350000"/>
                  </a:lnTo>
                  <a:lnTo>
                    <a:pt x="144780" y="6205220"/>
                  </a:lnTo>
                  <a:close/>
                  <a:moveTo>
                    <a:pt x="6205220" y="0"/>
                  </a:moveTo>
                  <a:lnTo>
                    <a:pt x="6350000" y="0"/>
                  </a:lnTo>
                  <a:lnTo>
                    <a:pt x="6350000" y="144780"/>
                  </a:lnTo>
                  <a:lnTo>
                    <a:pt x="6205220" y="144780"/>
                  </a:lnTo>
                  <a:lnTo>
                    <a:pt x="620522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6205220" y="0"/>
                  </a:lnTo>
                  <a:lnTo>
                    <a:pt x="620522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37C9EF">
                <a:alpha val="49803"/>
              </a:srgbClr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685800" y="1129825"/>
            <a:ext cx="3175000" cy="1231926"/>
            <a:chOff x="0" y="-28575"/>
            <a:chExt cx="6350000" cy="246385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635000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MA-ZIEL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75334"/>
              <a:ext cx="6350000" cy="165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Ein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Höhenmessgerät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mit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einer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Messgenauigkeit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von +/- 5 m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zu</a:t>
              </a: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entwickeln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5800" y="4990118"/>
            <a:ext cx="3175000" cy="1231926"/>
            <a:chOff x="0" y="-28575"/>
            <a:chExt cx="6350000" cy="2463851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635000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WAS ICH GELERNT HABE: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5335"/>
              <a:ext cx="6350000" cy="16599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Hardware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Grundlagen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Neue </a:t>
              </a: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Programmiersprache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  <a:p>
              <a:pPr>
                <a:lnSpc>
                  <a:spcPts val="2239"/>
                </a:lnSpc>
              </a:pPr>
              <a:r>
                <a:rPr lang="en-US" sz="1600" spc="80" dirty="0" err="1">
                  <a:solidFill>
                    <a:srgbClr val="13538A"/>
                  </a:solidFill>
                  <a:latin typeface="Aileron Regular"/>
                </a:rPr>
                <a:t>Produktentwicklung</a:t>
              </a:r>
              <a:endParaRPr lang="en-US" sz="1600" spc="80" dirty="0">
                <a:solidFill>
                  <a:srgbClr val="13538A"/>
                </a:solidFill>
                <a:latin typeface="Aileron Regular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16013" y="4990118"/>
            <a:ext cx="3172460" cy="1231926"/>
            <a:chOff x="0" y="-28575"/>
            <a:chExt cx="6344920" cy="246384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8575"/>
              <a:ext cx="634492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ERWEITERUNGEN?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75334"/>
              <a:ext cx="6344920" cy="1659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Ortungsspiel ähnlich wie Mr. X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Höhenprofil erstellen lassen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Paketlieferservice mit Drohnen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596043" y="1176062"/>
            <a:ext cx="3172460" cy="949797"/>
            <a:chOff x="0" y="-28575"/>
            <a:chExt cx="6344920" cy="1899592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6344920" cy="588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27"/>
                </a:lnSpc>
              </a:pPr>
              <a:r>
                <a:rPr lang="en-US" sz="1867" spc="93" dirty="0">
                  <a:solidFill>
                    <a:srgbClr val="2C92D5"/>
                  </a:solidFill>
                  <a:latin typeface="Aileron Heavy"/>
                </a:rPr>
                <a:t>ALGORITHMEN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75334"/>
              <a:ext cx="6344920" cy="1095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39"/>
                </a:lnSpc>
              </a:pPr>
              <a:r>
                <a:rPr lang="en-US" sz="1600" spc="80" dirty="0">
                  <a:solidFill>
                    <a:srgbClr val="13538A"/>
                  </a:solidFill>
                  <a:latin typeface="Aileron Regular"/>
                </a:rPr>
                <a:t>Map Matching</a:t>
              </a:r>
            </a:p>
            <a:p>
              <a:pPr>
                <a:lnSpc>
                  <a:spcPts val="2239"/>
                </a:lnSpc>
              </a:pPr>
              <a:r>
                <a:rPr lang="de-DE" sz="1600" spc="80" dirty="0">
                  <a:solidFill>
                    <a:srgbClr val="13538A"/>
                  </a:solidFill>
                  <a:latin typeface="Aileron Regular"/>
                </a:rPr>
                <a:t>Meinen eignen Filter</a:t>
              </a:r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82950" y="3002162"/>
            <a:ext cx="1455290" cy="145529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3"/>
              </a:lnSpc>
            </a:pPr>
            <a:r>
              <a:rPr lang="en-US" sz="3667" b="1" spc="385" dirty="0" err="1">
                <a:solidFill>
                  <a:srgbClr val="FEFEFE"/>
                </a:solidFill>
                <a:latin typeface="Roboto Condensed"/>
              </a:rPr>
              <a:t>Fazit</a:t>
            </a:r>
            <a:endParaRPr lang="en-US" sz="3667" b="1" spc="385" dirty="0">
              <a:solidFill>
                <a:srgbClr val="FEFEFE"/>
              </a:solidFill>
              <a:latin typeface="Roboto Condense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9008" y="1877747"/>
            <a:ext cx="1397783" cy="139778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02561" y="1650961"/>
            <a:ext cx="1586878" cy="1586878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39260" y="4466292"/>
            <a:ext cx="1113480" cy="111348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591878" y="2936368"/>
            <a:ext cx="1586878" cy="15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1527" r="2475" b="378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5179" r="12756"/>
          <a:stretch>
            <a:fillRect/>
          </a:stretch>
        </p:blipFill>
        <p:spPr>
          <a:xfrm>
            <a:off x="6438968" y="381000"/>
            <a:ext cx="5638185" cy="6096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2515" y="3397251"/>
            <a:ext cx="6391107" cy="1050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60"/>
              </a:lnSpc>
            </a:pPr>
            <a:r>
              <a:rPr lang="en-US" sz="3200" spc="320" dirty="0">
                <a:solidFill>
                  <a:srgbClr val="010101"/>
                </a:solidFill>
                <a:latin typeface="Montserrat Classic"/>
              </a:rPr>
              <a:t>“WHAT I CANNOT CREATE </a:t>
            </a:r>
          </a:p>
          <a:p>
            <a:pPr defTabSz="609630">
              <a:lnSpc>
                <a:spcPts val="4160"/>
              </a:lnSpc>
            </a:pPr>
            <a:r>
              <a:rPr lang="en-US" sz="3200" spc="320" dirty="0">
                <a:solidFill>
                  <a:srgbClr val="010101"/>
                </a:solidFill>
                <a:latin typeface="Montserrat Classic"/>
              </a:rPr>
              <a:t>  I DO NOT UNDERSTAND”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9685" y="812801"/>
            <a:ext cx="5016767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5867"/>
              </a:lnSpc>
            </a:pPr>
            <a:r>
              <a:rPr lang="en-US" sz="5334" spc="160" dirty="0">
                <a:solidFill>
                  <a:srgbClr val="F9FD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dumu Regular"/>
              </a:rPr>
              <a:t>RICHARD FEYNMAN</a:t>
            </a:r>
          </a:p>
        </p:txBody>
      </p:sp>
    </p:spTree>
    <p:extLst>
      <p:ext uri="{BB962C8B-B14F-4D97-AF65-F5344CB8AC3E}">
        <p14:creationId xmlns:p14="http://schemas.microsoft.com/office/powerpoint/2010/main" val="1297756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CB1211-93E4-E64C-854F-BDAA32100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502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40811" y="2472666"/>
            <a:ext cx="2620901" cy="26209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420461" y="982521"/>
            <a:ext cx="54864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0" y="167852"/>
            <a:ext cx="7910243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>
                <a:solidFill>
                  <a:srgbClr val="FEFEFE"/>
                </a:solidFill>
                <a:latin typeface="Roboto Condensed"/>
              </a:rPr>
              <a:t>QUELLENANGABE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66121" y="1259759"/>
            <a:ext cx="3570283" cy="104558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60849" y="6231937"/>
            <a:ext cx="11461261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010101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010101"/>
                </a:solidFill>
                <a:latin typeface="Roboto"/>
              </a:rPr>
              <a:t>Klasse M20c</a:t>
            </a:r>
          </a:p>
        </p:txBody>
      </p:sp>
    </p:spTree>
    <p:extLst>
      <p:ext uri="{BB962C8B-B14F-4D97-AF65-F5344CB8AC3E}">
        <p14:creationId xmlns:p14="http://schemas.microsoft.com/office/powerpoint/2010/main" val="359037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A51992-08C3-F644-B1EB-0A98304EC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5081912-5B58-784A-9586-BD9769E674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 rot="10800000"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04AB28D7-62D3-1A46-8F62-6D9D1C61CBD4}"/>
              </a:ext>
            </a:extLst>
          </p:cNvPr>
          <p:cNvSpPr txBox="1"/>
          <p:nvPr/>
        </p:nvSpPr>
        <p:spPr>
          <a:xfrm>
            <a:off x="685800" y="176219"/>
            <a:ext cx="561340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Wie alles begann…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0F45535-F203-6F4D-956B-C90A4DA69F5E}"/>
              </a:ext>
            </a:extLst>
          </p:cNvPr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10" name="IMG_0162.TRIM.MOV">
            <a:hlinkClick r:id="" action="ppaction://media"/>
            <a:extLst>
              <a:ext uri="{FF2B5EF4-FFF2-40B4-BE49-F238E27FC236}">
                <a16:creationId xmlns:a16="http://schemas.microsoft.com/office/drawing/2014/main" id="{62DB9E66-8CAE-624D-83E3-DA2E43111A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6.731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4950" y="1137733"/>
            <a:ext cx="4102100" cy="54694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Grafik 2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A73C7AC5-7B28-8A4A-B342-7A9FF743FA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60" t="15921" r="37363" b="15789"/>
          <a:stretch/>
        </p:blipFill>
        <p:spPr>
          <a:xfrm>
            <a:off x="4532094" y="1720179"/>
            <a:ext cx="3127810" cy="40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25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3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85800" y="1181757"/>
            <a:ext cx="10820400" cy="499044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5801" y="176219"/>
            <a:ext cx="7037467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>
                <a:solidFill>
                  <a:srgbClr val="FEFEFE"/>
                </a:solidFill>
                <a:latin typeface="Roboto Condensed"/>
              </a:rPr>
              <a:t>Map Matching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2366191" y="-253278"/>
            <a:ext cx="1671900" cy="4757986"/>
            <a:chOff x="0" y="0"/>
            <a:chExt cx="3719950" cy="105864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21220" cy="10587713"/>
            </a:xfrm>
            <a:custGeom>
              <a:avLst/>
              <a:gdLst/>
              <a:ahLst/>
              <a:cxnLst/>
              <a:rect l="l" t="t" r="r" b="b"/>
              <a:pathLst>
                <a:path w="3721220" h="10587713">
                  <a:moveTo>
                    <a:pt x="60960" y="269240"/>
                  </a:moveTo>
                  <a:cubicBezTo>
                    <a:pt x="60960" y="154940"/>
                    <a:pt x="153670" y="62230"/>
                    <a:pt x="267970" y="62230"/>
                  </a:cubicBezTo>
                  <a:lnTo>
                    <a:pt x="586724" y="62230"/>
                  </a:lnTo>
                  <a:lnTo>
                    <a:pt x="586724" y="0"/>
                  </a:lnTo>
                  <a:lnTo>
                    <a:pt x="269240" y="0"/>
                  </a:lnTo>
                  <a:cubicBezTo>
                    <a:pt x="120650" y="0"/>
                    <a:pt x="0" y="120650"/>
                    <a:pt x="0" y="269240"/>
                  </a:cubicBezTo>
                  <a:lnTo>
                    <a:pt x="0" y="637740"/>
                  </a:lnTo>
                  <a:lnTo>
                    <a:pt x="60960" y="637740"/>
                  </a:lnTo>
                  <a:lnTo>
                    <a:pt x="60960" y="269240"/>
                  </a:lnTo>
                  <a:close/>
                  <a:moveTo>
                    <a:pt x="157480" y="387350"/>
                  </a:moveTo>
                  <a:cubicBezTo>
                    <a:pt x="157480" y="260350"/>
                    <a:pt x="260350" y="157480"/>
                    <a:pt x="387350" y="157480"/>
                  </a:cubicBezTo>
                  <a:lnTo>
                    <a:pt x="586724" y="157480"/>
                  </a:lnTo>
                  <a:lnTo>
                    <a:pt x="586724" y="140970"/>
                  </a:lnTo>
                  <a:lnTo>
                    <a:pt x="387350" y="140970"/>
                  </a:lnTo>
                  <a:cubicBezTo>
                    <a:pt x="251460" y="140970"/>
                    <a:pt x="140970" y="251460"/>
                    <a:pt x="140970" y="387350"/>
                  </a:cubicBezTo>
                  <a:lnTo>
                    <a:pt x="140970" y="635464"/>
                  </a:lnTo>
                  <a:lnTo>
                    <a:pt x="157480" y="635464"/>
                  </a:lnTo>
                  <a:lnTo>
                    <a:pt x="157480" y="387350"/>
                  </a:lnTo>
                  <a:close/>
                  <a:moveTo>
                    <a:pt x="0" y="635464"/>
                  </a:moveTo>
                  <a:lnTo>
                    <a:pt x="60960" y="635464"/>
                  </a:lnTo>
                  <a:lnTo>
                    <a:pt x="60960" y="9979383"/>
                  </a:lnTo>
                  <a:lnTo>
                    <a:pt x="0" y="9979383"/>
                  </a:lnTo>
                  <a:lnTo>
                    <a:pt x="0" y="635464"/>
                  </a:lnTo>
                  <a:close/>
                  <a:moveTo>
                    <a:pt x="142240" y="635464"/>
                  </a:moveTo>
                  <a:lnTo>
                    <a:pt x="158750" y="635464"/>
                  </a:lnTo>
                  <a:lnTo>
                    <a:pt x="158750" y="9979383"/>
                  </a:lnTo>
                  <a:lnTo>
                    <a:pt x="142240" y="9979383"/>
                  </a:lnTo>
                  <a:lnTo>
                    <a:pt x="142240" y="635464"/>
                  </a:lnTo>
                  <a:close/>
                  <a:moveTo>
                    <a:pt x="269240" y="10525483"/>
                  </a:moveTo>
                  <a:cubicBezTo>
                    <a:pt x="154940" y="10525483"/>
                    <a:pt x="62230" y="10432773"/>
                    <a:pt x="62230" y="10318473"/>
                  </a:cubicBezTo>
                  <a:lnTo>
                    <a:pt x="62230" y="9979383"/>
                  </a:lnTo>
                  <a:lnTo>
                    <a:pt x="0" y="9979383"/>
                  </a:lnTo>
                  <a:lnTo>
                    <a:pt x="0" y="10318473"/>
                  </a:lnTo>
                  <a:cubicBezTo>
                    <a:pt x="0" y="10467063"/>
                    <a:pt x="120650" y="10587713"/>
                    <a:pt x="269240" y="10587713"/>
                  </a:cubicBezTo>
                  <a:lnTo>
                    <a:pt x="587865" y="10587713"/>
                  </a:lnTo>
                  <a:lnTo>
                    <a:pt x="587865" y="10525483"/>
                  </a:lnTo>
                  <a:lnTo>
                    <a:pt x="269240" y="10525483"/>
                  </a:lnTo>
                  <a:close/>
                  <a:moveTo>
                    <a:pt x="387350" y="10428963"/>
                  </a:moveTo>
                  <a:cubicBezTo>
                    <a:pt x="260350" y="10428963"/>
                    <a:pt x="157480" y="10326093"/>
                    <a:pt x="157480" y="10199093"/>
                  </a:cubicBezTo>
                  <a:lnTo>
                    <a:pt x="157480" y="9979383"/>
                  </a:lnTo>
                  <a:lnTo>
                    <a:pt x="140970" y="9979383"/>
                  </a:lnTo>
                  <a:lnTo>
                    <a:pt x="140970" y="10199093"/>
                  </a:lnTo>
                  <a:cubicBezTo>
                    <a:pt x="140970" y="10334983"/>
                    <a:pt x="251460" y="10445473"/>
                    <a:pt x="387350" y="10445473"/>
                  </a:cubicBezTo>
                  <a:lnTo>
                    <a:pt x="586724" y="10445473"/>
                  </a:lnTo>
                  <a:lnTo>
                    <a:pt x="586724" y="10428963"/>
                  </a:lnTo>
                  <a:lnTo>
                    <a:pt x="387350" y="10428963"/>
                  </a:lnTo>
                  <a:close/>
                  <a:moveTo>
                    <a:pt x="586724" y="10525483"/>
                  </a:moveTo>
                  <a:lnTo>
                    <a:pt x="3034026" y="10525483"/>
                  </a:lnTo>
                  <a:lnTo>
                    <a:pt x="3034026" y="10586443"/>
                  </a:lnTo>
                  <a:lnTo>
                    <a:pt x="586724" y="10586443"/>
                  </a:lnTo>
                  <a:lnTo>
                    <a:pt x="586724" y="10525483"/>
                  </a:lnTo>
                  <a:close/>
                  <a:moveTo>
                    <a:pt x="586724" y="10428963"/>
                  </a:moveTo>
                  <a:lnTo>
                    <a:pt x="3034026" y="10428963"/>
                  </a:lnTo>
                  <a:lnTo>
                    <a:pt x="3034026" y="10445473"/>
                  </a:lnTo>
                  <a:lnTo>
                    <a:pt x="586724" y="10445473"/>
                  </a:lnTo>
                  <a:lnTo>
                    <a:pt x="586724" y="10428963"/>
                  </a:lnTo>
                  <a:close/>
                  <a:moveTo>
                    <a:pt x="3658990" y="9979383"/>
                  </a:moveTo>
                  <a:lnTo>
                    <a:pt x="3658990" y="10318473"/>
                  </a:lnTo>
                  <a:cubicBezTo>
                    <a:pt x="3658990" y="10432773"/>
                    <a:pt x="3566280" y="10525483"/>
                    <a:pt x="3451980" y="10525483"/>
                  </a:cubicBezTo>
                  <a:lnTo>
                    <a:pt x="3034026" y="10525483"/>
                  </a:lnTo>
                  <a:lnTo>
                    <a:pt x="3034026" y="10586443"/>
                  </a:lnTo>
                  <a:lnTo>
                    <a:pt x="3451980" y="10586443"/>
                  </a:lnTo>
                  <a:cubicBezTo>
                    <a:pt x="3600570" y="10586443"/>
                    <a:pt x="3721220" y="10465793"/>
                    <a:pt x="3721220" y="10317203"/>
                  </a:cubicBezTo>
                  <a:lnTo>
                    <a:pt x="3721220" y="9979383"/>
                  </a:lnTo>
                  <a:lnTo>
                    <a:pt x="3658990" y="9979383"/>
                  </a:lnTo>
                  <a:close/>
                  <a:moveTo>
                    <a:pt x="3562470" y="10199093"/>
                  </a:moveTo>
                  <a:cubicBezTo>
                    <a:pt x="3562470" y="10326093"/>
                    <a:pt x="3459600" y="10428963"/>
                    <a:pt x="3332600" y="10428963"/>
                  </a:cubicBezTo>
                  <a:lnTo>
                    <a:pt x="3034026" y="10428963"/>
                  </a:lnTo>
                  <a:lnTo>
                    <a:pt x="3034026" y="10445473"/>
                  </a:lnTo>
                  <a:lnTo>
                    <a:pt x="3332600" y="10445473"/>
                  </a:lnTo>
                  <a:cubicBezTo>
                    <a:pt x="3468490" y="10445473"/>
                    <a:pt x="3578980" y="10334983"/>
                    <a:pt x="3578980" y="10199093"/>
                  </a:cubicBez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10199093"/>
                  </a:lnTo>
                  <a:close/>
                  <a:moveTo>
                    <a:pt x="3658990" y="635464"/>
                  </a:moveTo>
                  <a:lnTo>
                    <a:pt x="3719950" y="635464"/>
                  </a:lnTo>
                  <a:lnTo>
                    <a:pt x="3719950" y="9979383"/>
                  </a:lnTo>
                  <a:lnTo>
                    <a:pt x="3658990" y="9979383"/>
                  </a:lnTo>
                  <a:lnTo>
                    <a:pt x="3658990" y="635464"/>
                  </a:lnTo>
                  <a:close/>
                  <a:moveTo>
                    <a:pt x="3562470" y="635464"/>
                  </a:moveTo>
                  <a:lnTo>
                    <a:pt x="3578980" y="635464"/>
                  </a:lnTo>
                  <a:lnTo>
                    <a:pt x="3578980" y="9979383"/>
                  </a:lnTo>
                  <a:lnTo>
                    <a:pt x="3562470" y="9979383"/>
                  </a:lnTo>
                  <a:lnTo>
                    <a:pt x="3562470" y="635464"/>
                  </a:lnTo>
                  <a:close/>
                  <a:moveTo>
                    <a:pt x="3451980" y="60960"/>
                  </a:moveTo>
                  <a:cubicBezTo>
                    <a:pt x="3566280" y="60960"/>
                    <a:pt x="3658990" y="153670"/>
                    <a:pt x="3658990" y="267970"/>
                  </a:cubicBezTo>
                  <a:lnTo>
                    <a:pt x="3658990" y="635464"/>
                  </a:lnTo>
                  <a:lnTo>
                    <a:pt x="3719950" y="635464"/>
                  </a:lnTo>
                  <a:lnTo>
                    <a:pt x="3719950" y="269240"/>
                  </a:lnTo>
                  <a:cubicBezTo>
                    <a:pt x="3719950" y="120650"/>
                    <a:pt x="3599300" y="0"/>
                    <a:pt x="3450710" y="0"/>
                  </a:cubicBezTo>
                  <a:lnTo>
                    <a:pt x="3032885" y="0"/>
                  </a:lnTo>
                  <a:lnTo>
                    <a:pt x="3032885" y="60960"/>
                  </a:lnTo>
                  <a:lnTo>
                    <a:pt x="3451980" y="60960"/>
                  </a:lnTo>
                  <a:close/>
                  <a:moveTo>
                    <a:pt x="3332600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3332600" y="158750"/>
                  </a:lnTo>
                  <a:cubicBezTo>
                    <a:pt x="3459600" y="158750"/>
                    <a:pt x="3562470" y="261620"/>
                    <a:pt x="3562470" y="388620"/>
                  </a:cubicBezTo>
                  <a:lnTo>
                    <a:pt x="3562470" y="637740"/>
                  </a:lnTo>
                  <a:lnTo>
                    <a:pt x="3578980" y="637740"/>
                  </a:lnTo>
                  <a:lnTo>
                    <a:pt x="3578980" y="387350"/>
                  </a:lnTo>
                  <a:cubicBezTo>
                    <a:pt x="3578980" y="251460"/>
                    <a:pt x="3468490" y="142240"/>
                    <a:pt x="3332600" y="142240"/>
                  </a:cubicBezTo>
                  <a:close/>
                  <a:moveTo>
                    <a:pt x="586724" y="0"/>
                  </a:moveTo>
                  <a:lnTo>
                    <a:pt x="3034026" y="0"/>
                  </a:lnTo>
                  <a:lnTo>
                    <a:pt x="3034026" y="60960"/>
                  </a:lnTo>
                  <a:lnTo>
                    <a:pt x="586724" y="60960"/>
                  </a:lnTo>
                  <a:lnTo>
                    <a:pt x="586724" y="0"/>
                  </a:lnTo>
                  <a:close/>
                  <a:moveTo>
                    <a:pt x="586724" y="142240"/>
                  </a:moveTo>
                  <a:lnTo>
                    <a:pt x="3034026" y="142240"/>
                  </a:lnTo>
                  <a:lnTo>
                    <a:pt x="3034026" y="158750"/>
                  </a:lnTo>
                  <a:lnTo>
                    <a:pt x="586724" y="158750"/>
                  </a:lnTo>
                  <a:lnTo>
                    <a:pt x="586724" y="14224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90179" y="1441569"/>
            <a:ext cx="3579436" cy="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340"/>
              </a:lnSpc>
              <a:defRPr/>
            </a:pPr>
            <a:r>
              <a:rPr lang="en-US" sz="1966" b="1" spc="49" dirty="0">
                <a:solidFill>
                  <a:srgbClr val="244357"/>
                </a:solidFill>
                <a:latin typeface="Roboto Condensed"/>
              </a:rPr>
              <a:t>GPS: 7.3605, 46.90455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2754273" y="3263130"/>
            <a:ext cx="851247" cy="230871"/>
            <a:chOff x="0" y="0"/>
            <a:chExt cx="6350000" cy="1305560"/>
          </a:xfrm>
        </p:grpSpPr>
        <p:sp>
          <p:nvSpPr>
            <p:cNvPr id="11" name="Freeform 11"/>
            <p:cNvSpPr/>
            <p:nvPr/>
          </p:nvSpPr>
          <p:spPr>
            <a:xfrm>
              <a:off x="0" y="-27940"/>
              <a:ext cx="6369050" cy="1360170"/>
            </a:xfrm>
            <a:custGeom>
              <a:avLst/>
              <a:gdLst/>
              <a:ahLst/>
              <a:cxnLst/>
              <a:rect l="l" t="t" r="r" b="b"/>
              <a:pathLst>
                <a:path w="6369050" h="1360170">
                  <a:moveTo>
                    <a:pt x="6294120" y="579120"/>
                  </a:moveTo>
                  <a:lnTo>
                    <a:pt x="5594350" y="55880"/>
                  </a:lnTo>
                  <a:cubicBezTo>
                    <a:pt x="5520690" y="0"/>
                    <a:pt x="5459730" y="30480"/>
                    <a:pt x="5459730" y="123190"/>
                  </a:cubicBezTo>
                  <a:lnTo>
                    <a:pt x="5459730" y="556260"/>
                  </a:lnTo>
                  <a:lnTo>
                    <a:pt x="831850" y="556260"/>
                  </a:lnTo>
                  <a:cubicBezTo>
                    <a:pt x="778510" y="382270"/>
                    <a:pt x="617220" y="255270"/>
                    <a:pt x="425450" y="255270"/>
                  </a:cubicBezTo>
                  <a:cubicBezTo>
                    <a:pt x="190500" y="255270"/>
                    <a:pt x="0" y="445770"/>
                    <a:pt x="0" y="680720"/>
                  </a:cubicBezTo>
                  <a:cubicBezTo>
                    <a:pt x="0" y="915670"/>
                    <a:pt x="190500" y="1106170"/>
                    <a:pt x="425450" y="1106170"/>
                  </a:cubicBezTo>
                  <a:cubicBezTo>
                    <a:pt x="617220" y="1106170"/>
                    <a:pt x="778510" y="979170"/>
                    <a:pt x="831850" y="805180"/>
                  </a:cubicBezTo>
                  <a:lnTo>
                    <a:pt x="5458460" y="805180"/>
                  </a:lnTo>
                  <a:lnTo>
                    <a:pt x="5458460" y="1236980"/>
                  </a:lnTo>
                  <a:cubicBezTo>
                    <a:pt x="5458460" y="1329690"/>
                    <a:pt x="5519420" y="1360170"/>
                    <a:pt x="5593080" y="1304290"/>
                  </a:cubicBezTo>
                  <a:lnTo>
                    <a:pt x="6294120" y="779780"/>
                  </a:lnTo>
                  <a:cubicBezTo>
                    <a:pt x="6369050" y="726440"/>
                    <a:pt x="6369050" y="635000"/>
                    <a:pt x="6294120" y="57912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" name="Onlinemedien 11" descr="output_uENNsC.mp4">
            <a:hlinkClick r:id="" action="ppaction://media"/>
            <a:extLst>
              <a:ext uri="{FF2B5EF4-FFF2-40B4-BE49-F238E27FC236}">
                <a16:creationId xmlns:a16="http://schemas.microsoft.com/office/drawing/2014/main" id="{69B04A80-0312-5048-A7F3-02A23598F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7140" y="1899899"/>
            <a:ext cx="4528119" cy="81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7646" y="1872138"/>
            <a:ext cx="8576709" cy="3614270"/>
            <a:chOff x="0" y="0"/>
            <a:chExt cx="17153417" cy="7228540"/>
          </a:xfrm>
        </p:grpSpPr>
        <p:sp>
          <p:nvSpPr>
            <p:cNvPr id="3" name="TextBox 3"/>
            <p:cNvSpPr txBox="1"/>
            <p:nvPr/>
          </p:nvSpPr>
          <p:spPr>
            <a:xfrm>
              <a:off x="0" y="1057184"/>
              <a:ext cx="17153417" cy="3154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4107"/>
                </a:lnSpc>
                <a:defRPr/>
              </a:pPr>
              <a:r>
                <a:rPr lang="en-US" sz="3734" b="1" spc="421" dirty="0">
                  <a:solidFill>
                    <a:srgbClr val="F2FAFF"/>
                  </a:solidFill>
                  <a:latin typeface="Roboto Condensed"/>
                </a:rPr>
                <a:t>3D-POSITIONSBESTIMMUNG MIT SENSOR FUSION-BASIERTEN ALGORITHMEN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55952" y="5793788"/>
              <a:ext cx="14841513" cy="1434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>
                  <a:solidFill>
                    <a:srgbClr val="F2FAFF"/>
                  </a:solidFill>
                  <a:latin typeface="Roboto"/>
                </a:rPr>
                <a:t>Präsentiert von Riccardo Feingold</a:t>
              </a:r>
            </a:p>
            <a:p>
              <a:pPr algn="ctr" defTabSz="609630">
                <a:lnSpc>
                  <a:spcPts val="2852"/>
                </a:lnSpc>
                <a:defRPr/>
              </a:pPr>
              <a:r>
                <a:rPr lang="en-US" sz="1967" spc="49">
                  <a:solidFill>
                    <a:srgbClr val="F2FAFF"/>
                  </a:solidFill>
                  <a:latin typeface="Roboto"/>
                </a:rPr>
                <a:t>13.12.19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1484917" y="0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1484917" y="5050294"/>
              <a:ext cx="14221408" cy="108293"/>
            </a:xfrm>
            <a:prstGeom prst="rect">
              <a:avLst/>
            </a:prstGeom>
            <a:solidFill>
              <a:srgbClr val="F2FAFF"/>
            </a:solidFill>
          </p:spPr>
        </p:sp>
      </p:grpSp>
    </p:spTree>
    <p:extLst>
      <p:ext uri="{BB962C8B-B14F-4D97-AF65-F5344CB8AC3E}">
        <p14:creationId xmlns:p14="http://schemas.microsoft.com/office/powerpoint/2010/main" val="2535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 rot="10800000"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176219"/>
            <a:ext cx="4096886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</a:pPr>
            <a:r>
              <a:rPr lang="en-US" sz="3667" b="1" spc="385" dirty="0" err="1">
                <a:solidFill>
                  <a:srgbClr val="FFFFFF"/>
                </a:solidFill>
                <a:latin typeface="Roboto Condensed"/>
              </a:rPr>
              <a:t>Inhaltsangabe</a:t>
            </a:r>
            <a:endParaRPr lang="en-US" sz="3667" b="1" spc="385" dirty="0">
              <a:solidFill>
                <a:srgbClr val="FFFFFF"/>
              </a:solidFill>
              <a:latin typeface="Roboto Condense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1617581"/>
            <a:ext cx="8194095" cy="400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Wichtigkeit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der 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Positionsbestimmung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Höhenmessung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Sensor Fusion 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Sensor Fusion-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Algorithmen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1029223" lvl="2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Map Matching</a:t>
            </a:r>
          </a:p>
          <a:p>
            <a:pPr marL="1029223" lvl="2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>
                <a:solidFill>
                  <a:srgbClr val="244357"/>
                </a:solidFill>
                <a:latin typeface="Roboto"/>
              </a:rPr>
              <a:t>Filtering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Messungen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</a:t>
            </a: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mit</a:t>
            </a:r>
            <a:r>
              <a:rPr lang="en-US" sz="2425" spc="60" dirty="0">
                <a:solidFill>
                  <a:srgbClr val="244357"/>
                </a:solidFill>
                <a:latin typeface="Roboto"/>
              </a:rPr>
              <a:t> Sensor Fusion</a:t>
            </a: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Fazit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  <a:p>
            <a:pPr marL="695537" lvl="1" indent="-495325" defTabSz="609630">
              <a:lnSpc>
                <a:spcPts val="3516"/>
              </a:lnSpc>
              <a:buFont typeface="+mj-lt"/>
              <a:buAutoNum type="arabicPeriod"/>
            </a:pPr>
            <a:r>
              <a:rPr lang="en-US" sz="2425" spc="60" dirty="0" err="1">
                <a:solidFill>
                  <a:srgbClr val="244357"/>
                </a:solidFill>
                <a:latin typeface="Roboto"/>
              </a:rPr>
              <a:t>Diskussion</a:t>
            </a:r>
            <a:endParaRPr lang="en-US" sz="2425" spc="60" dirty="0">
              <a:solidFill>
                <a:srgbClr val="244357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</p:spTree>
    <p:extLst>
      <p:ext uri="{BB962C8B-B14F-4D97-AF65-F5344CB8AC3E}">
        <p14:creationId xmlns:p14="http://schemas.microsoft.com/office/powerpoint/2010/main" val="9783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799" y="176219"/>
            <a:ext cx="11381509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en-US" sz="3667" b="1" spc="385" dirty="0" err="1">
                <a:solidFill>
                  <a:srgbClr val="FFFFFF"/>
                </a:solidFill>
                <a:latin typeface="Roboto Condensed"/>
              </a:rPr>
              <a:t>Wichtigkeit</a:t>
            </a:r>
            <a:r>
              <a:rPr lang="en-US" sz="3667" b="1" spc="385" dirty="0">
                <a:solidFill>
                  <a:srgbClr val="FFFFFF"/>
                </a:solidFill>
                <a:latin typeface="Roboto Condensed"/>
              </a:rPr>
              <a:t> der 3D-Positionsbestimmung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701" y="1494796"/>
            <a:ext cx="3868409" cy="38684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60008" y="1494796"/>
            <a:ext cx="5219684" cy="36276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26781" y="1246391"/>
            <a:ext cx="4365219" cy="436521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6174" y="4824757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 dirty="0">
                <a:solidFill>
                  <a:srgbClr val="000000"/>
                </a:solidFill>
                <a:latin typeface="Montserrat Classic"/>
              </a:rPr>
              <a:t>SELF-DRIVING CAR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50270" y="4824757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>
                <a:solidFill>
                  <a:srgbClr val="000000"/>
                </a:solidFill>
                <a:latin typeface="Montserrat Classic"/>
              </a:rPr>
              <a:t>DRONE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63660" y="4824757"/>
            <a:ext cx="3291462" cy="28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443"/>
              </a:lnSpc>
              <a:defRPr/>
            </a:pPr>
            <a:r>
              <a:rPr lang="en-US" sz="1745" b="1" spc="377">
                <a:solidFill>
                  <a:srgbClr val="000000"/>
                </a:solidFill>
                <a:latin typeface="Montserrat Classic"/>
              </a:rPr>
              <a:t>SMARTPHONES</a:t>
            </a:r>
          </a:p>
        </p:txBody>
      </p:sp>
    </p:spTree>
    <p:extLst>
      <p:ext uri="{BB962C8B-B14F-4D97-AF65-F5344CB8AC3E}">
        <p14:creationId xmlns:p14="http://schemas.microsoft.com/office/powerpoint/2010/main" val="4843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176219"/>
            <a:ext cx="10043630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 defTabSz="609630">
              <a:lnSpc>
                <a:spcPts val="4143"/>
              </a:lnSpc>
              <a:defRPr/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Mein Baby!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960183" y="937969"/>
            <a:ext cx="4271633" cy="5920031"/>
            <a:chOff x="0" y="-2540"/>
            <a:chExt cx="4735830" cy="6563361"/>
          </a:xfrm>
        </p:grpSpPr>
        <p:sp>
          <p:nvSpPr>
            <p:cNvPr id="7" name="Freeform 7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56565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6540" y="-2540"/>
              <a:ext cx="4207510" cy="6563361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>
              <a:blip r:embed="rId3"/>
              <a:stretch>
                <a:fillRect l="-2988" t="4045" r="-7911" b="383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951378" y="120589"/>
              <a:ext cx="79963" cy="76322"/>
            </a:xfrm>
            <a:custGeom>
              <a:avLst/>
              <a:gdLst/>
              <a:ahLst/>
              <a:cxnLst/>
              <a:rect l="l" t="t" r="r" b="b"/>
              <a:pathLst>
                <a:path w="79963" h="76322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19473" y="104052"/>
              <a:ext cx="114614" cy="109395"/>
            </a:xfrm>
            <a:custGeom>
              <a:avLst/>
              <a:gdLst/>
              <a:ahLst/>
              <a:cxnLst/>
              <a:rect l="l" t="t" r="r" b="b"/>
              <a:pathLst>
                <a:path w="114614" h="109395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328944" y="128221"/>
              <a:ext cx="63971" cy="61058"/>
            </a:xfrm>
            <a:custGeom>
              <a:avLst/>
              <a:gdLst/>
              <a:ahLst/>
              <a:cxnLst/>
              <a:rect l="l" t="t" r="r" b="b"/>
              <a:pathLst>
                <a:path w="63971" h="61058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346270" y="144758"/>
              <a:ext cx="29320" cy="27985"/>
            </a:xfrm>
            <a:custGeom>
              <a:avLst/>
              <a:gdLst/>
              <a:ahLst/>
              <a:cxnLst/>
              <a:rect l="l" t="t" r="r" b="b"/>
              <a:pathLst>
                <a:path w="29320" h="27985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344044" y="144768"/>
              <a:ext cx="15993" cy="15264"/>
            </a:xfrm>
            <a:custGeom>
              <a:avLst/>
              <a:gdLst/>
              <a:ahLst/>
              <a:cxnLst/>
              <a:rect l="l" t="t" r="r" b="b"/>
              <a:pathLst>
                <a:path w="15993" h="15264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716780" y="53467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716780" y="861060"/>
              <a:ext cx="19050" cy="278130"/>
            </a:xfrm>
            <a:custGeom>
              <a:avLst/>
              <a:gdLst/>
              <a:ahLst/>
              <a:cxnLst/>
              <a:rect l="l" t="t" r="r" b="b"/>
              <a:pathLst>
                <a:path w="19050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4064000" y="-2540"/>
              <a:ext cx="320040" cy="19050"/>
            </a:xfrm>
            <a:custGeom>
              <a:avLst/>
              <a:gdLst/>
              <a:ahLst/>
              <a:cxnLst/>
              <a:rect l="l" t="t" r="r" b="b"/>
              <a:pathLst>
                <a:path w="320040" h="1905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424242"/>
            </a:solidFill>
          </p:spPr>
        </p:sp>
      </p:grpSp>
    </p:spTree>
    <p:extLst>
      <p:ext uri="{BB962C8B-B14F-4D97-AF65-F5344CB8AC3E}">
        <p14:creationId xmlns:p14="http://schemas.microsoft.com/office/powerpoint/2010/main" val="303039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109386"/>
            <a:ext cx="12397811" cy="1091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25719" y="2188687"/>
            <a:ext cx="2163140" cy="2163140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169179" y="1879130"/>
            <a:ext cx="2472707" cy="247269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2230" t="-46601" r="-37231" b="-3915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0604" y="2759598"/>
            <a:ext cx="2968134" cy="1018585"/>
          </a:xfrm>
          <a:prstGeom prst="rect">
            <a:avLst/>
          </a:prstGeom>
          <a:solidFill>
            <a:srgbClr val="F2FBFF"/>
          </a:solidFill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485396" y="2759598"/>
            <a:ext cx="2968134" cy="99898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85800" y="176219"/>
            <a:ext cx="6580939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defRPr/>
            </a:pPr>
            <a:r>
              <a:rPr lang="de-CH" sz="3667" b="1" spc="385" dirty="0">
                <a:solidFill>
                  <a:srgbClr val="FEFEFE"/>
                </a:solidFill>
                <a:latin typeface="Roboto Condensed"/>
              </a:rPr>
              <a:t>Höhenmessung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821" y="4426276"/>
            <a:ext cx="2749701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39"/>
              </a:lnSpc>
              <a:defRPr/>
            </a:pPr>
            <a:r>
              <a:rPr lang="en-US" sz="1797" spc="45" dirty="0">
                <a:solidFill>
                  <a:srgbClr val="244357"/>
                </a:solidFill>
                <a:latin typeface="Roboto Condensed"/>
              </a:rPr>
              <a:t>INTERNATIONALE HÖHENFORMEL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38738" y="4426960"/>
            <a:ext cx="3061450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39"/>
              </a:lnSpc>
              <a:defRPr/>
            </a:pPr>
            <a:r>
              <a:rPr lang="en-US" sz="1797" spc="45" dirty="0">
                <a:solidFill>
                  <a:srgbClr val="244357"/>
                </a:solidFill>
                <a:latin typeface="Roboto Condensed"/>
              </a:rPr>
              <a:t>HÖHENFORMEL DES DEUTSCHEN WETTERDIENSTS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10148" y="4426041"/>
            <a:ext cx="3194282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2"/>
              </a:lnSpc>
              <a:defRPr/>
            </a:pPr>
            <a:r>
              <a:rPr lang="en-US" spc="45" dirty="0">
                <a:solidFill>
                  <a:srgbClr val="244357"/>
                </a:solidFill>
                <a:latin typeface="Roboto Condensed"/>
              </a:rPr>
              <a:t>GPS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8391" y="4426041"/>
            <a:ext cx="3194282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2142"/>
              </a:lnSpc>
              <a:defRPr/>
            </a:pPr>
            <a:r>
              <a:rPr lang="en-US" spc="45" dirty="0">
                <a:solidFill>
                  <a:srgbClr val="244357"/>
                </a:solidFill>
                <a:latin typeface="Roboto Condensed"/>
              </a:rPr>
              <a:t>HÖHENMESSUNG MIT REFERENZPUNKTEN</a:t>
            </a:r>
          </a:p>
        </p:txBody>
      </p:sp>
    </p:spTree>
    <p:extLst>
      <p:ext uri="{BB962C8B-B14F-4D97-AF65-F5344CB8AC3E}">
        <p14:creationId xmlns:p14="http://schemas.microsoft.com/office/powerpoint/2010/main" val="288700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812800"/>
            <a:ext cx="8259497" cy="221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8618"/>
              </a:lnSpc>
              <a:defRPr/>
            </a:pPr>
            <a:r>
              <a:rPr lang="en-US" sz="8367" b="1" spc="477" dirty="0">
                <a:solidFill>
                  <a:srgbClr val="FFFFFF"/>
                </a:solidFill>
                <a:latin typeface="Roboto Condensed"/>
              </a:rPr>
              <a:t>SENSOR FUSION?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67871" y="1274880"/>
            <a:ext cx="1780455" cy="17804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8209" y="1757917"/>
            <a:ext cx="814380" cy="8143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7140" y="6231937"/>
            <a:ext cx="11004969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F2FAFF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  <a:defRPr/>
            </a:pPr>
            <a:r>
              <a:rPr lang="en-US" sz="1000" spc="105">
                <a:solidFill>
                  <a:srgbClr val="F2FAFF"/>
                </a:solidFill>
                <a:latin typeface="Roboto"/>
              </a:rPr>
              <a:t>Klasse M20c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5666158"/>
            <a:ext cx="6224913" cy="49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3952"/>
              </a:lnSpc>
              <a:spcBef>
                <a:spcPct val="0"/>
              </a:spcBef>
              <a:defRPr/>
            </a:pPr>
            <a:r>
              <a:rPr lang="en-US" sz="3320" b="1" spc="83" dirty="0">
                <a:solidFill>
                  <a:srgbClr val="FFFFFF"/>
                </a:solidFill>
                <a:latin typeface="Roboto Condensed"/>
              </a:rPr>
              <a:t>WARUM IST ES WICHTIG?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23021" y="3429000"/>
            <a:ext cx="1044756" cy="453753"/>
            <a:chOff x="0" y="0"/>
            <a:chExt cx="2089512" cy="907506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0"/>
              <a:ext cx="2089512" cy="231746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675760"/>
              <a:ext cx="2089512" cy="231746"/>
            </a:xfrm>
            <a:prstGeom prst="rect">
              <a:avLst/>
            </a:prstGeom>
          </p:spPr>
        </p:pic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23052" y="4391745"/>
            <a:ext cx="1644695" cy="1780455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766F5A3F-BD25-0444-B91D-18E92347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9335181" y="1266413"/>
            <a:ext cx="1780455" cy="1780455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9BF4010-1FF8-8345-B217-4F6C6E1C0B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367747" y="1061730"/>
            <a:ext cx="1911601" cy="22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05F2AA5-61DC-5244-8013-E15BF9B3B223}"/>
              </a:ext>
            </a:extLst>
          </p:cNvPr>
          <p:cNvSpPr/>
          <p:nvPr/>
        </p:nvSpPr>
        <p:spPr>
          <a:xfrm>
            <a:off x="7265946" y="2199092"/>
            <a:ext cx="3048000" cy="3048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de-CH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2341E9-BCAC-1248-94F7-18BDBE19BBBF}"/>
              </a:ext>
            </a:extLst>
          </p:cNvPr>
          <p:cNvSpPr/>
          <p:nvPr/>
        </p:nvSpPr>
        <p:spPr>
          <a:xfrm>
            <a:off x="1811395" y="2264677"/>
            <a:ext cx="3048000" cy="3048000"/>
          </a:xfrm>
          <a:prstGeom prst="ellipse">
            <a:avLst/>
          </a:prstGeom>
          <a:solidFill>
            <a:srgbClr val="1569EF"/>
          </a:solidFill>
          <a:ln>
            <a:solidFill>
              <a:srgbClr val="156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/>
            <a:endParaRPr lang="de-CH" sz="12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460849" y="6231937"/>
            <a:ext cx="11461261" cy="37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Abteilung MN | Riccardo Feingold</a:t>
            </a:r>
          </a:p>
          <a:p>
            <a:pPr algn="r" defTabSz="609630">
              <a:lnSpc>
                <a:spcPts val="1450"/>
              </a:lnSpc>
            </a:pPr>
            <a:r>
              <a:rPr lang="en-US" sz="1000" spc="105">
                <a:solidFill>
                  <a:srgbClr val="244357"/>
                </a:solidFill>
                <a:latin typeface="Roboto"/>
              </a:rPr>
              <a:t>Klasse M20c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63" r="1311" b="84570"/>
          <a:stretch>
            <a:fillRect/>
          </a:stretch>
        </p:blipFill>
        <p:spPr>
          <a:xfrm>
            <a:off x="-102906" y="-96943"/>
            <a:ext cx="12397811" cy="10919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188661"/>
            <a:ext cx="8347191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143"/>
              </a:lnSpc>
              <a:spcBef>
                <a:spcPct val="0"/>
              </a:spcBef>
            </a:pPr>
            <a:r>
              <a:rPr lang="de-CH" sz="3667" b="1" spc="385" dirty="0">
                <a:solidFill>
                  <a:srgbClr val="FFFFFF"/>
                </a:solidFill>
                <a:latin typeface="Roboto Condensed"/>
              </a:rPr>
              <a:t>Sensor Fusion-Algorithmen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12599" y="5482250"/>
            <a:ext cx="3178910" cy="4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487"/>
              </a:lnSpc>
            </a:pPr>
            <a:r>
              <a:rPr lang="en-US" sz="2405" b="1" spc="60">
                <a:solidFill>
                  <a:srgbClr val="244357"/>
                </a:solidFill>
                <a:latin typeface="Roboto"/>
              </a:rPr>
              <a:t>Map Matching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88666" y="2663292"/>
            <a:ext cx="1923539" cy="21196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04322" y="5482250"/>
            <a:ext cx="2971249" cy="41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3487"/>
              </a:lnSpc>
              <a:spcBef>
                <a:spcPct val="0"/>
              </a:spcBef>
            </a:pPr>
            <a:r>
              <a:rPr lang="en-US" sz="2405" b="1" spc="60" dirty="0">
                <a:solidFill>
                  <a:srgbClr val="244357"/>
                </a:solidFill>
                <a:latin typeface="Roboto"/>
              </a:rPr>
              <a:t>Filtering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02321" y="2786303"/>
            <a:ext cx="1775252" cy="20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2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5" grpId="0"/>
      <p:bldP spid="8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Macintosh PowerPoint</Application>
  <PresentationFormat>Breitbild</PresentationFormat>
  <Paragraphs>109</Paragraphs>
  <Slides>20</Slides>
  <Notes>1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32" baseType="lpstr">
      <vt:lpstr>Adumu Regular</vt:lpstr>
      <vt:lpstr>Aileron Heavy</vt:lpstr>
      <vt:lpstr>Aileron Regular</vt:lpstr>
      <vt:lpstr>Arial</vt:lpstr>
      <vt:lpstr>Calibri</vt:lpstr>
      <vt:lpstr>Calibri Light</vt:lpstr>
      <vt:lpstr>Cambria Math</vt:lpstr>
      <vt:lpstr>Montserrat Classic</vt:lpstr>
      <vt:lpstr>Roboto</vt:lpstr>
      <vt:lpstr>Roboto Condensed</vt:lpstr>
      <vt:lpstr>Office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Feingold, Riccardo Orion (STUDENTS)</dc:creator>
  <cp:lastModifiedBy>Feingold, Riccardo Orion (STUDENTS)</cp:lastModifiedBy>
  <cp:revision>30</cp:revision>
  <dcterms:created xsi:type="dcterms:W3CDTF">2019-12-10T18:32:55Z</dcterms:created>
  <dcterms:modified xsi:type="dcterms:W3CDTF">2019-12-11T14:25:42Z</dcterms:modified>
</cp:coreProperties>
</file>